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73" r:id="rId4"/>
    <p:sldId id="272" r:id="rId5"/>
    <p:sldId id="267" r:id="rId6"/>
    <p:sldId id="269" r:id="rId7"/>
    <p:sldId id="268" r:id="rId8"/>
    <p:sldId id="280" r:id="rId9"/>
    <p:sldId id="270" r:id="rId10"/>
    <p:sldId id="271" r:id="rId11"/>
    <p:sldId id="257" r:id="rId12"/>
    <p:sldId id="274" r:id="rId13"/>
    <p:sldId id="258" r:id="rId14"/>
    <p:sldId id="275" r:id="rId15"/>
    <p:sldId id="259" r:id="rId16"/>
    <p:sldId id="260" r:id="rId17"/>
    <p:sldId id="261" r:id="rId18"/>
    <p:sldId id="276" r:id="rId19"/>
    <p:sldId id="264" r:id="rId20"/>
    <p:sldId id="262" r:id="rId21"/>
    <p:sldId id="263" r:id="rId22"/>
    <p:sldId id="265" r:id="rId23"/>
    <p:sldId id="277" r:id="rId24"/>
    <p:sldId id="278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F7B8-0465-4617-A802-9DA36A8E91D2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51B2F-54AF-4B82-B0B2-F43F30155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43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1B2F-54AF-4B82-B0B2-F43F30155AE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3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7B35-7ABE-4898-954E-EB9C287FCF61}" type="datetimeFigureOut">
              <a:rPr lang="en-US" smtClean="0"/>
              <a:t>10/12/2018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BEB2-7F9D-4361-A8AB-9D40E179B4F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Library Initiative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Youth Ambassador for Angelique </a:t>
            </a:r>
            <a:r>
              <a:rPr lang="en-IN" dirty="0" smtClean="0"/>
              <a:t>Foundation</a:t>
            </a:r>
          </a:p>
          <a:p>
            <a:r>
              <a:rPr lang="en-IN" sz="1200" dirty="0" smtClean="0"/>
              <a:t>Showcase what </a:t>
            </a:r>
            <a:r>
              <a:rPr lang="en-IN" sz="1200" dirty="0" err="1" smtClean="0"/>
              <a:t>anand</a:t>
            </a:r>
            <a:r>
              <a:rPr lang="en-IN" sz="1200" dirty="0" smtClean="0"/>
              <a:t> has done being the Youth Ambassador</a:t>
            </a:r>
          </a:p>
          <a:p>
            <a:r>
              <a:rPr lang="en-IN" sz="1200" dirty="0" smtClean="0"/>
              <a:t>What he did as an intern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Completed Project </a:t>
            </a:r>
            <a:r>
              <a:rPr lang="en-IN" dirty="0" err="1" smtClean="0"/>
              <a:t>pics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Pics of library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Pics</a:t>
            </a:r>
            <a:r>
              <a:rPr lang="en-IN" dirty="0" smtClean="0"/>
              <a:t> of kids reading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 descr="H:\backup\AF_AP Data Photographs\Govt\NDMC\NDMC PRIMARY SCHOOL\NDMC Schools Phase 1\NDMC Ashoka Road\after\NDMC Ashoka 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591379" cy="17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hulendra Gupta\NDMC LIBRARIES\NDMC PRIMARY SCHOOL\NIRMAL PRI SCHOOL- PANDARA PARK PICS\After civil work and library setup pics\N.P.S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26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Dhulendra Gupta\NDMC LIBRARIES\NDMC PRIMARY SCHOOL\NIRMAL PRI SCHOOL- PANDARA PARK PICS\After civil work and library setup pics\N.P.S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26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backup\AF_AP Data Photographs\Govt\NDMC\NDMC PRIMARY SCHOOL\NDMC Schools Phase 1\NDMC Gole Market\after\NP Girls Gol Market\Gole MArket 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/>
          <a:stretch/>
        </p:blipFill>
        <p:spPr bwMode="auto">
          <a:xfrm>
            <a:off x="4045675" y="4509120"/>
            <a:ext cx="1514257" cy="20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:\backup\AF_AP Data Photographs\Govt\DELHI CANTT\Delhi Cantt\photoshoot\part 1\TIAI29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/>
          <a:stretch/>
        </p:blipFill>
        <p:spPr bwMode="auto">
          <a:xfrm>
            <a:off x="5797406" y="4509121"/>
            <a:ext cx="2912882" cy="20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backup\AF_AP Data Photographs\Uttar Pradesh\Badaun\Rajrani Shishu mandir\photographs\Activities\activity 1\Activity dated 23rd Feb'16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19" y="4549040"/>
            <a:ext cx="3028982" cy="20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Due Diligence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School is a legal entity</a:t>
            </a:r>
          </a:p>
          <a:p>
            <a:pPr lvl="1"/>
            <a:r>
              <a:rPr lang="en-IN" dirty="0" smtClean="0"/>
              <a:t>Required Papers</a:t>
            </a:r>
          </a:p>
          <a:p>
            <a:pPr lvl="1"/>
            <a:r>
              <a:rPr lang="en-IN" dirty="0" smtClean="0"/>
              <a:t>Initial Survey Form</a:t>
            </a:r>
          </a:p>
          <a:p>
            <a:pPr lvl="1"/>
            <a:r>
              <a:rPr lang="en-IN" dirty="0" smtClean="0"/>
              <a:t>Request Letter</a:t>
            </a:r>
          </a:p>
          <a:p>
            <a:pPr lvl="1"/>
            <a:r>
              <a:rPr lang="en-IN" dirty="0" smtClean="0"/>
              <a:t>School Registration Document</a:t>
            </a:r>
          </a:p>
          <a:p>
            <a:pPr lvl="1"/>
            <a:r>
              <a:rPr lang="en-IN" dirty="0" smtClean="0"/>
              <a:t>Copy of 12A and 80G certificate copy if available</a:t>
            </a:r>
          </a:p>
          <a:p>
            <a:pPr lvl="1"/>
            <a:r>
              <a:rPr lang="en-IN" dirty="0" smtClean="0"/>
              <a:t>Copy of Pan Card</a:t>
            </a:r>
          </a:p>
          <a:p>
            <a:pPr lvl="1"/>
            <a:endParaRPr lang="en-IN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 err="1" smtClean="0"/>
              <a:t>Digilence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About the school</a:t>
            </a:r>
          </a:p>
          <a:p>
            <a:pPr lvl="1"/>
            <a:r>
              <a:rPr lang="en-IN" dirty="0"/>
              <a:t>Initial survey form LINK TO SURVEY FORM</a:t>
            </a:r>
          </a:p>
          <a:p>
            <a:r>
              <a:rPr lang="en-IN" dirty="0"/>
              <a:t>Literacy Level Assessment</a:t>
            </a:r>
          </a:p>
          <a:p>
            <a:pPr lvl="1"/>
            <a:r>
              <a:rPr lang="en-IN" dirty="0"/>
              <a:t>reading sessions in classrooms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7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Proposed Library Room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Selecting a room</a:t>
            </a:r>
          </a:p>
          <a:p>
            <a:pPr lvl="1"/>
            <a:r>
              <a:rPr lang="en-IN" sz="2000" dirty="0" smtClean="0"/>
              <a:t>Lights, fans, natural light, lockable windows and doors, at least 300 sq feet</a:t>
            </a:r>
          </a:p>
          <a:p>
            <a:r>
              <a:rPr lang="en-IN" sz="2000" dirty="0" smtClean="0"/>
              <a:t>Assess the civil work to be done</a:t>
            </a:r>
          </a:p>
          <a:p>
            <a:pPr lvl="1"/>
            <a:r>
              <a:rPr lang="en-IN" sz="2000" dirty="0" smtClean="0"/>
              <a:t>Repairing A BEFORE PIC OF A LIBRARY ROOM</a:t>
            </a:r>
          </a:p>
          <a:p>
            <a:pPr lvl="1"/>
            <a:endParaRPr lang="en-IN" sz="2000" dirty="0"/>
          </a:p>
          <a:p>
            <a:pPr lvl="1"/>
            <a:r>
              <a:rPr lang="en-IN" sz="2000" dirty="0" smtClean="0"/>
              <a:t>Painting </a:t>
            </a:r>
          </a:p>
          <a:p>
            <a:pPr>
              <a:buNone/>
            </a:pPr>
            <a:endParaRPr lang="en-IN" dirty="0" smtClean="0"/>
          </a:p>
        </p:txBody>
      </p:sp>
      <p:pic>
        <p:nvPicPr>
          <p:cNvPr id="4099" name="Picture 3" descr="H:\backup\AF_AP Data Photographs\Govt\NDMC\NDMC PRIMARY SCHOOL\NDMC Schools Phase 2\BABAR ROAD\BEFORE CIVIL PIC\Bef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69386"/>
            <a:ext cx="1625927" cy="12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Dhulendra Gupta\NDMC LIBRARIES\NDMC PRIMARY SCHOOL\NIRMAL PRI SCHOOL- PANDARA PARK PICS\Civil Work &amp; Library set up During Pics and videos\N.P.S (1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" b="4753"/>
          <a:stretch/>
        </p:blipFill>
        <p:spPr bwMode="auto">
          <a:xfrm>
            <a:off x="1043608" y="4221088"/>
            <a:ext cx="2871392" cy="21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Dhulendra Gupta\NDMC LIBRARIES\NDMC PRIMARY SCHOOL\NIRMAL PRI SCHOOL- PANDARA PARK PICS\BEFORE PICS\N.P.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36503"/>
            <a:ext cx="1649929" cy="12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/>
              <a:t>Drawing of the room </a:t>
            </a:r>
          </a:p>
          <a:p>
            <a:pPr lvl="1">
              <a:buFontTx/>
              <a:buChar char="-"/>
            </a:pPr>
            <a:r>
              <a:rPr lang="en-IN" sz="2000" dirty="0"/>
              <a:t>Layout of the empty room</a:t>
            </a:r>
          </a:p>
          <a:p>
            <a:pPr lvl="1">
              <a:buFontTx/>
              <a:buChar char="-"/>
            </a:pPr>
            <a:r>
              <a:rPr lang="en-IN" sz="2000" dirty="0"/>
              <a:t>Measurements INSERT ANY AUTOCADD DRAWING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2511" r="3516" b="9887"/>
          <a:stretch/>
        </p:blipFill>
        <p:spPr bwMode="auto">
          <a:xfrm rot="5400000">
            <a:off x="2508945" y="2324580"/>
            <a:ext cx="412611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3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Civil work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/>
              <a:t>List of civil works to be done by the school</a:t>
            </a:r>
          </a:p>
          <a:p>
            <a:r>
              <a:rPr lang="en-IN" sz="2000" dirty="0" smtClean="0"/>
              <a:t>Electrical works to be competed by the school</a:t>
            </a:r>
          </a:p>
          <a:p>
            <a:r>
              <a:rPr lang="en-IN" sz="2000" dirty="0" smtClean="0"/>
              <a:t>Any other changes to be made by the school</a:t>
            </a:r>
          </a:p>
          <a:p>
            <a:r>
              <a:rPr lang="en-IN" sz="2000" dirty="0" smtClean="0"/>
              <a:t>Estimate of the paint work</a:t>
            </a:r>
          </a:p>
          <a:p>
            <a:r>
              <a:rPr lang="en-IN" sz="2000" dirty="0" smtClean="0"/>
              <a:t>PIC OF A BEFORE ROOM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122" name="Picture 2" descr="H:\backup\AF_AP Data Photographs\Govt\NDMC\NDMC Aided\Navahind School\Before\IMG_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45523"/>
            <a:ext cx="5148064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Design the Library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Layout of the room AN AUTOCADD DRAWING AND A COMPLETED PIC THE SAME ROOM. ONE OF THE SIMPLE LIBRARY – NIRMAL PUBLIC SCHOOL</a:t>
            </a:r>
          </a:p>
          <a:p>
            <a:pPr lvl="1"/>
            <a:r>
              <a:rPr lang="en-IN" sz="2000" dirty="0" smtClean="0"/>
              <a:t>Book shelves</a:t>
            </a:r>
          </a:p>
          <a:p>
            <a:pPr lvl="1"/>
            <a:r>
              <a:rPr lang="en-IN" sz="2000" dirty="0" smtClean="0"/>
              <a:t>Low tables</a:t>
            </a:r>
          </a:p>
          <a:p>
            <a:pPr lvl="1"/>
            <a:r>
              <a:rPr lang="en-IN" sz="2000" dirty="0" smtClean="0"/>
              <a:t>Posters</a:t>
            </a:r>
          </a:p>
          <a:p>
            <a:pPr lvl="1"/>
            <a:r>
              <a:rPr lang="en-IN" sz="2000" dirty="0" smtClean="0"/>
              <a:t>Bean bags</a:t>
            </a:r>
          </a:p>
          <a:p>
            <a:pPr lvl="1"/>
            <a:r>
              <a:rPr lang="en-IN" sz="2000" dirty="0" smtClean="0"/>
              <a:t>Teacher’s chair</a:t>
            </a:r>
          </a:p>
          <a:p>
            <a:pPr lvl="1"/>
            <a:r>
              <a:rPr lang="en-IN" sz="2000" dirty="0" smtClean="0"/>
              <a:t>Dustbin</a:t>
            </a:r>
          </a:p>
          <a:p>
            <a:pPr lvl="1"/>
            <a:r>
              <a:rPr lang="en-IN" sz="2000" dirty="0" smtClean="0"/>
              <a:t>Cognitive wooden puzzles</a:t>
            </a:r>
          </a:p>
          <a:p>
            <a:pPr lvl="1"/>
            <a:r>
              <a:rPr lang="en-IN" sz="2000" dirty="0" smtClean="0"/>
              <a:t>Colour of the walls</a:t>
            </a:r>
          </a:p>
        </p:txBody>
      </p:sp>
      <p:pic>
        <p:nvPicPr>
          <p:cNvPr id="6146" name="Picture 2" descr="H:\backup\AF_AP Data Photographs\Govt\NDMC\NDMC Aided\Nirmal Primary School\NIRMAL PRI SCHOOL PICS\After civil work and library setup pics\IMG2018020815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420887"/>
            <a:ext cx="4992554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Fund Raising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Costing of the carpet and furniture based on the layout</a:t>
            </a:r>
          </a:p>
          <a:p>
            <a:r>
              <a:rPr lang="en-IN" dirty="0" smtClean="0"/>
              <a:t>Costing of the books and cognitive wooden puzzles based on the survey form and literary assessment effort</a:t>
            </a:r>
          </a:p>
          <a:p>
            <a:r>
              <a:rPr lang="en-IN" dirty="0" smtClean="0"/>
              <a:t>COSTING TABLE OF THE SAME LIBRARY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736022"/>
              </p:ext>
            </p:extLst>
          </p:nvPr>
        </p:nvGraphicFramePr>
        <p:xfrm>
          <a:off x="827584" y="1268769"/>
          <a:ext cx="7488833" cy="5112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551"/>
                <a:gridCol w="2295785"/>
                <a:gridCol w="1872208"/>
                <a:gridCol w="1321559"/>
                <a:gridCol w="1270730"/>
              </a:tblGrid>
              <a:tr h="2690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Bill of Quantity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Sl.No.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Particulars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Price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Quantity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Poster_2 (3 by 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5990.4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SS Plats - 21x5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5952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Bean Bags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Wall Stickers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Name plates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Books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Magazine Racks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25944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Blue Low Floor Tables - 23.5x14.5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14160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SS plate- Inauguration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little Genius Puzzles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Blue Floor Carpet  (Sq. Feet)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15387.0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15387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Table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10000.0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Kids chair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360.0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Teachers Chair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120123.4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10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Painting and Civil Work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Start civil works and paint jobs</a:t>
            </a:r>
          </a:p>
          <a:p>
            <a:r>
              <a:rPr lang="en-IN" sz="2000" dirty="0" smtClean="0"/>
              <a:t>To be completed a week before the materials will be delivered as the lingering paint smell can be harmful</a:t>
            </a:r>
          </a:p>
          <a:p>
            <a:r>
              <a:rPr lang="en-IN" sz="2000" dirty="0" smtClean="0"/>
              <a:t>Any wall stickers or hand painting jobs to be completed</a:t>
            </a:r>
          </a:p>
          <a:p>
            <a:r>
              <a:rPr lang="en-IN" sz="2000" dirty="0" smtClean="0"/>
              <a:t>PIC OF THE TREE AND BUTTERFLIES OF NIRMAL</a:t>
            </a:r>
            <a:endParaRPr lang="en-IN" sz="2000" dirty="0"/>
          </a:p>
        </p:txBody>
      </p:sp>
      <p:pic>
        <p:nvPicPr>
          <p:cNvPr id="9218" name="Picture 2" descr="H:\backup\AF_AP Data Photographs\Govt\NDMC\NDMC Aided\Nirmal Primary School\NIRMAL PRI SCHOOL PICS\After civil work and library setup pics\IMG2018020815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80" y="350100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Arthur foot\20180923_094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09675"/>
            <a:ext cx="2922531" cy="38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Arthur foot\20180923_110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Arthur foot\20180923_114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1" y="2492896"/>
            <a:ext cx="2923632" cy="38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1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Ordering the Materials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/>
          <a:lstStyle/>
          <a:p>
            <a:r>
              <a:rPr lang="en-IN" dirty="0" smtClean="0"/>
              <a:t>Items	quantity	supplier	delivery date MAKE THIS TABLE ACCORDIGN TO NIRMAL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60552"/>
              </p:ext>
            </p:extLst>
          </p:nvPr>
        </p:nvGraphicFramePr>
        <p:xfrm>
          <a:off x="1331640" y="2708925"/>
          <a:ext cx="5832648" cy="3929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463"/>
                <a:gridCol w="2149738"/>
                <a:gridCol w="2149738"/>
                <a:gridCol w="1028709"/>
              </a:tblGrid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Sl.No</a:t>
                      </a:r>
                      <a:r>
                        <a:rPr lang="en-US" sz="1100" u="none" strike="noStrike" dirty="0">
                          <a:effectLst/>
                        </a:rPr>
                        <a:t>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Particulars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Vendor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Days to procure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Poster_2 (3 by 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UAMS Advertising Solutions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SS Plats - 21x5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UAMS Advertising Solutions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Bean Bags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Local Vendor at </a:t>
                      </a:r>
                      <a:r>
                        <a:rPr lang="en-US" sz="1100" u="none" strike="noStrike" dirty="0" err="1">
                          <a:effectLst/>
                        </a:rPr>
                        <a:t>Panchkuian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 day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Wall Stickers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Online Shop ( flipkart)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 plates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Jain Stationary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Books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Eureka Books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Magazine Racks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Supreme Furnishers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Blue Low Floor Tables - 23.5x14.5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Rajpura Steel Works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SS plate- Inauguration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UAMS Advertising Solutions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little Genius Puzzles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Little Genius Puzzles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Blue Floor Carpet  (Sq. Feet)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Maharaja Rexine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Colurs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Stationary Shop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 day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Trends Furnishers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Kids chair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Rajpura Steel Works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 days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Teachers Chair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Rajpura Steel Works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Electrical shop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 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Materials Collect on Site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Transport and collect all the materials at school site, inside library room.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Day 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r>
              <a:rPr lang="en-IN" dirty="0" smtClean="0"/>
              <a:t>Team A – 4 persons – half a school day</a:t>
            </a:r>
          </a:p>
          <a:p>
            <a:pPr lvl="1"/>
            <a:r>
              <a:rPr lang="en-IN" dirty="0" smtClean="0"/>
              <a:t>Stick the remaining carpet on top of the foam</a:t>
            </a:r>
          </a:p>
          <a:p>
            <a:r>
              <a:rPr lang="en-IN" dirty="0" smtClean="0"/>
              <a:t>Team B – 4 persons – half a school day</a:t>
            </a:r>
          </a:p>
          <a:p>
            <a:pPr lvl="1"/>
            <a:r>
              <a:rPr lang="en-IN" dirty="0" smtClean="0"/>
              <a:t>Put up the posters and placard</a:t>
            </a:r>
          </a:p>
          <a:p>
            <a:r>
              <a:rPr lang="en-IN" dirty="0" smtClean="0"/>
              <a:t>Team C – 4 persons – half a school day</a:t>
            </a:r>
          </a:p>
          <a:p>
            <a:pPr lvl="1"/>
            <a:r>
              <a:rPr lang="en-IN" dirty="0" smtClean="0"/>
              <a:t>Place the furniture according to the layout designed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Teams – half a school day PICS OF KIDS AT WORK IN ARTHUR FOOT </a:t>
            </a:r>
            <a:r>
              <a:rPr lang="en-IN" dirty="0" smtClean="0"/>
              <a:t>SCHOOL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US" dirty="0"/>
          </a:p>
        </p:txBody>
      </p:sp>
      <p:pic>
        <p:nvPicPr>
          <p:cNvPr id="11266" name="Picture 2" descr="D:\Arthur foot\20180923_094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48849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Arthur foot\20180923_115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32" y="2748849"/>
            <a:ext cx="2562342" cy="34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Arthur foot\20180923_135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" y="2670708"/>
            <a:ext cx="2709499" cy="3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60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the books in the </a:t>
            </a:r>
            <a:r>
              <a:rPr lang="en-US" dirty="0"/>
              <a:t>b</a:t>
            </a:r>
            <a:r>
              <a:rPr lang="en-US" dirty="0" smtClean="0"/>
              <a:t>ook racks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308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 </a:t>
            </a:r>
            <a:endParaRPr lang="en-US" dirty="0"/>
          </a:p>
        </p:txBody>
      </p:sp>
      <p:pic>
        <p:nvPicPr>
          <p:cNvPr id="6" name="Picture 3" descr="D:\Arthur foot\20180923_101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1"/>
            <a:ext cx="3143109" cy="41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Arthur foot\20180923_11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51" y="2276870"/>
            <a:ext cx="3143109" cy="41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9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Day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Make new teams</a:t>
            </a:r>
          </a:p>
          <a:p>
            <a:pPr lvl="1"/>
            <a:r>
              <a:rPr lang="en-IN" sz="2000" dirty="0" smtClean="0"/>
              <a:t>Clean the room</a:t>
            </a:r>
          </a:p>
          <a:p>
            <a:pPr lvl="1"/>
            <a:r>
              <a:rPr lang="en-IN" sz="2000" dirty="0" smtClean="0"/>
              <a:t>Take photographs of the library </a:t>
            </a:r>
          </a:p>
          <a:p>
            <a:pPr lvl="1"/>
            <a:r>
              <a:rPr lang="en-IN" sz="2000" dirty="0" smtClean="0"/>
              <a:t>Create a ‘Before and After’ poster PIC OF A POSTER</a:t>
            </a:r>
          </a:p>
          <a:p>
            <a:pPr lvl="1"/>
            <a:r>
              <a:rPr lang="en-IN" sz="2000" dirty="0" smtClean="0"/>
              <a:t>Plan the inauguration / Inaugurate the library</a:t>
            </a:r>
          </a:p>
          <a:p>
            <a:pPr lvl="2"/>
            <a:r>
              <a:rPr lang="en-IN" sz="2000" dirty="0" smtClean="0"/>
              <a:t>Book reading</a:t>
            </a:r>
          </a:p>
          <a:p>
            <a:pPr lvl="2"/>
            <a:r>
              <a:rPr lang="en-IN" sz="2000" dirty="0" smtClean="0"/>
              <a:t>Enact books PICS OF ANAND IN WORKSHOPS </a:t>
            </a:r>
          </a:p>
          <a:p>
            <a:pPr lvl="2"/>
            <a:r>
              <a:rPr lang="en-IN" sz="2000" dirty="0" smtClean="0"/>
              <a:t>Illustrate stories</a:t>
            </a:r>
          </a:p>
          <a:p>
            <a:pPr lvl="2"/>
            <a:r>
              <a:rPr lang="en-IN" sz="2000" dirty="0" smtClean="0"/>
              <a:t>Songs</a:t>
            </a:r>
            <a:endParaRPr lang="en-IN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4317" y="2420888"/>
            <a:ext cx="1800200" cy="144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:\backup\Anand\pictures\Theater 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2446872" cy="16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backup\Anand\pictures\Story telling w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16017"/>
            <a:ext cx="2484438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:\backup\Anand\pictures\Theater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28661"/>
            <a:ext cx="2915816" cy="19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Reading to the mind is what gymnasium is to the body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Imagine if you could not read road signs</a:t>
            </a:r>
          </a:p>
          <a:p>
            <a:r>
              <a:rPr lang="en-IN" dirty="0" smtClean="0"/>
              <a:t>Imagine of you could not comprehend what you read in the newspaper </a:t>
            </a:r>
          </a:p>
          <a:p>
            <a:r>
              <a:rPr lang="en-IN" dirty="0" smtClean="0"/>
              <a:t>Imagine if you could not express your thoughts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 child who read is an adult who thinks... 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en-IN" sz="2000" dirty="0" smtClean="0"/>
              <a:t>Ninety percent of the low income group schools do not have libraries</a:t>
            </a:r>
          </a:p>
          <a:p>
            <a:r>
              <a:rPr lang="en-IN" sz="2000" dirty="0" smtClean="0"/>
              <a:t>If they do, the libraries have dusty rusty books in closed cupboards, most of them above the literacy levels of the students</a:t>
            </a:r>
          </a:p>
          <a:p>
            <a:r>
              <a:rPr lang="en-IN" sz="2000" dirty="0" smtClean="0"/>
              <a:t>Such libraries create a deep understanding in the students – I CANNOT READ A STORY </a:t>
            </a:r>
            <a:r>
              <a:rPr lang="en-IN" sz="2000" dirty="0" smtClean="0"/>
              <a:t>BOOK</a:t>
            </a:r>
          </a:p>
          <a:p>
            <a:r>
              <a:rPr lang="en-IN" sz="2000" dirty="0" smtClean="0"/>
              <a:t>Below are pictures of low-income group school libraries </a:t>
            </a:r>
            <a:endParaRPr lang="en-IN" sz="2000" dirty="0" smtClean="0"/>
          </a:p>
          <a:p>
            <a:pPr marL="0" indent="0">
              <a:buNone/>
            </a:pPr>
            <a:endParaRPr lang="en-IN" sz="2000" dirty="0" smtClean="0"/>
          </a:p>
        </p:txBody>
      </p:sp>
      <p:pic>
        <p:nvPicPr>
          <p:cNvPr id="1026" name="Picture 2" descr="H:\backup\AF_AP Data Photographs\Govt\NDMC\NDMC Public Library\PALIKA LIBRARY PICS AND VIDEOS\PALIKA LIBRARY LAXMI BAI NAGAR\Lakshmi Bai Nagar\before\IMG_4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5988"/>
            <a:ext cx="199568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backup\AF_AP Data Photographs\Govt\NDMC\NDMC Aided\Navahind School\Before\IMG_08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1"/>
          <a:stretch/>
        </p:blipFill>
        <p:spPr bwMode="auto">
          <a:xfrm>
            <a:off x="5724128" y="3865987"/>
            <a:ext cx="265102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backup\AF_AP Data Photographs\Govt\NDMC\NDMC Aided\Navahind School\Before\IMG_08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8453" r="13515" b="-2655"/>
          <a:stretch/>
        </p:blipFill>
        <p:spPr bwMode="auto">
          <a:xfrm>
            <a:off x="2915816" y="3816712"/>
            <a:ext cx="2609871" cy="28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Need for DONATING </a:t>
            </a:r>
            <a:r>
              <a:rPr lang="en-IN" dirty="0" smtClean="0"/>
              <a:t>a </a:t>
            </a:r>
            <a:r>
              <a:rPr lang="en-IN" dirty="0" smtClean="0"/>
              <a:t>Library in low income group schools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600" dirty="0" smtClean="0"/>
              <a:t>The library is the last option during budget distribution in low income schools</a:t>
            </a:r>
          </a:p>
          <a:p>
            <a:r>
              <a:rPr lang="en-IN" sz="1600" dirty="0" smtClean="0"/>
              <a:t>Most of the books are donated by publishers or </a:t>
            </a:r>
            <a:r>
              <a:rPr lang="en-IN" sz="1600" dirty="0" smtClean="0"/>
              <a:t>people. The donated books </a:t>
            </a:r>
            <a:r>
              <a:rPr lang="en-IN" sz="1600" dirty="0" smtClean="0"/>
              <a:t>do not match the literacy level of the students</a:t>
            </a:r>
          </a:p>
          <a:p>
            <a:r>
              <a:rPr lang="en-IN" sz="1600" dirty="0" smtClean="0"/>
              <a:t>Reading </a:t>
            </a:r>
            <a:r>
              <a:rPr lang="en-IN" sz="1600" dirty="0" smtClean="0"/>
              <a:t>levels among the children is poor as the emphasis is on rote learning. </a:t>
            </a:r>
          </a:p>
          <a:p>
            <a:r>
              <a:rPr lang="en-IN" sz="1600" dirty="0" smtClean="0"/>
              <a:t>Lack of colourful illustrations in the books </a:t>
            </a:r>
            <a:r>
              <a:rPr lang="en-IN" sz="1600" dirty="0" smtClean="0"/>
              <a:t>further reduce comprehension </a:t>
            </a:r>
            <a:endParaRPr lang="en-IN" sz="1600" dirty="0" smtClean="0"/>
          </a:p>
          <a:p>
            <a:r>
              <a:rPr lang="en-IN" sz="1600" dirty="0" smtClean="0"/>
              <a:t>The children either </a:t>
            </a:r>
            <a:r>
              <a:rPr lang="en-IN" sz="1600" dirty="0" smtClean="0"/>
              <a:t>read or comprehend</a:t>
            </a:r>
          </a:p>
          <a:p>
            <a:r>
              <a:rPr lang="en-IN" sz="1600" dirty="0" smtClean="0"/>
              <a:t>Adult </a:t>
            </a:r>
            <a:r>
              <a:rPr lang="en-IN" sz="1600" dirty="0" smtClean="0"/>
              <a:t>intervention has created a fear of failure among the children.  </a:t>
            </a:r>
          </a:p>
          <a:p>
            <a:r>
              <a:rPr lang="en-IN" sz="1600" dirty="0" smtClean="0"/>
              <a:t>A lack </a:t>
            </a:r>
            <a:r>
              <a:rPr lang="en-IN" sz="1600" dirty="0" smtClean="0"/>
              <a:t>of an environment where children </a:t>
            </a:r>
            <a:r>
              <a:rPr lang="en-IN" sz="1600" dirty="0" smtClean="0"/>
              <a:t>can read </a:t>
            </a:r>
            <a:r>
              <a:rPr lang="en-IN" sz="1600" dirty="0" smtClean="0"/>
              <a:t>at their own pace, select the books they </a:t>
            </a:r>
            <a:r>
              <a:rPr lang="en-IN" sz="1600" dirty="0" smtClean="0"/>
              <a:t>want </a:t>
            </a:r>
            <a:r>
              <a:rPr lang="en-IN" sz="1600" dirty="0" smtClean="0"/>
              <a:t>to read </a:t>
            </a:r>
            <a:r>
              <a:rPr lang="en-IN" sz="1600" dirty="0" smtClean="0"/>
              <a:t>without being judged </a:t>
            </a:r>
            <a:r>
              <a:rPr lang="en-IN" sz="1600" dirty="0" smtClean="0"/>
              <a:t>or graded.</a:t>
            </a:r>
          </a:p>
          <a:p>
            <a:endParaRPr lang="en-IN" sz="1600" dirty="0"/>
          </a:p>
        </p:txBody>
      </p:sp>
      <p:pic>
        <p:nvPicPr>
          <p:cNvPr id="2051" name="Picture 3" descr="H:\backup\AF_AP Data Photographs\Govt\NDMC\NDMC Public Library\PALIKA LIBRARY PICS AND VIDEOS\PALIKA LIBRARY BABAR ROAD\Before Civil Work\IMG_6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1" b="10359"/>
          <a:stretch/>
        </p:blipFill>
        <p:spPr bwMode="auto">
          <a:xfrm>
            <a:off x="467544" y="4754306"/>
            <a:ext cx="3003798" cy="17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backup\AF_AP Data Photographs\Govt\NDMC\NDMC Aided\Navahind School\Before\IMG_0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7917"/>
            <a:ext cx="2771800" cy="18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Need for a library </a:t>
            </a:r>
            <a:r>
              <a:rPr lang="en-IN" dirty="0" smtClean="0"/>
              <a:t>in </a:t>
            </a:r>
            <a:br>
              <a:rPr lang="en-IN" dirty="0" smtClean="0"/>
            </a:br>
            <a:r>
              <a:rPr lang="en-IN" dirty="0" smtClean="0"/>
              <a:t>NDMC Primary School – </a:t>
            </a:r>
            <a:r>
              <a:rPr lang="en-IN" dirty="0" err="1" smtClean="0"/>
              <a:t>Kamraj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The </a:t>
            </a:r>
            <a:r>
              <a:rPr lang="en-IN" sz="2000" dirty="0" smtClean="0"/>
              <a:t>students did not have the freedom to </a:t>
            </a:r>
            <a:r>
              <a:rPr lang="en-IN" sz="2000" dirty="0" smtClean="0"/>
              <a:t>read</a:t>
            </a:r>
          </a:p>
          <a:p>
            <a:r>
              <a:rPr lang="en-IN" sz="2000" dirty="0" smtClean="0"/>
              <a:t>R</a:t>
            </a:r>
            <a:r>
              <a:rPr lang="en-IN" sz="2000" dirty="0" smtClean="0"/>
              <a:t>eading is being done </a:t>
            </a:r>
            <a:r>
              <a:rPr lang="en-IN" sz="2000" dirty="0" smtClean="0"/>
              <a:t>in a controlled environment where teachers read the stories in class. </a:t>
            </a:r>
          </a:p>
          <a:p>
            <a:r>
              <a:rPr lang="en-IN" sz="2000" dirty="0" smtClean="0"/>
              <a:t>The </a:t>
            </a:r>
            <a:r>
              <a:rPr lang="en-IN" sz="2000" dirty="0" smtClean="0"/>
              <a:t>few </a:t>
            </a:r>
            <a:r>
              <a:rPr lang="en-IN" sz="2000" dirty="0" smtClean="0"/>
              <a:t>story </a:t>
            </a:r>
            <a:r>
              <a:rPr lang="en-IN" sz="2000" dirty="0" smtClean="0"/>
              <a:t>books </a:t>
            </a:r>
            <a:r>
              <a:rPr lang="en-IN" sz="2000" dirty="0" smtClean="0"/>
              <a:t>are </a:t>
            </a:r>
            <a:r>
              <a:rPr lang="en-IN" sz="2000" dirty="0" smtClean="0"/>
              <a:t>overused and read many times. </a:t>
            </a:r>
            <a:endParaRPr lang="en-IN" sz="2000" dirty="0" smtClean="0"/>
          </a:p>
          <a:p>
            <a:r>
              <a:rPr lang="en-IN" sz="2000" dirty="0" smtClean="0"/>
              <a:t>Many </a:t>
            </a:r>
            <a:r>
              <a:rPr lang="en-IN" sz="2000" dirty="0"/>
              <a:t>of the books were beyond the literacy levels of the students. </a:t>
            </a:r>
          </a:p>
          <a:p>
            <a:r>
              <a:rPr lang="en-IN" sz="2000" dirty="0" smtClean="0"/>
              <a:t>The </a:t>
            </a:r>
            <a:r>
              <a:rPr lang="en-IN" sz="2000" dirty="0" smtClean="0"/>
              <a:t>books also came from only two or three publishers thus leading to limited reading options. </a:t>
            </a:r>
          </a:p>
          <a:p>
            <a:r>
              <a:rPr lang="en-IN" sz="2000" dirty="0" smtClean="0"/>
              <a:t>What is </a:t>
            </a:r>
            <a:r>
              <a:rPr lang="en-IN" sz="2000" dirty="0" smtClean="0"/>
              <a:t>also lacking </a:t>
            </a:r>
            <a:r>
              <a:rPr lang="en-IN" sz="2000" dirty="0" smtClean="0"/>
              <a:t>is </a:t>
            </a:r>
            <a:r>
              <a:rPr lang="en-IN" sz="2000" dirty="0" smtClean="0"/>
              <a:t>a motivating environment for reading.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Proposed Library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/>
              <a:t>libraries create the missing joy for reading, illustrations increase comprehension and age appropriate books with large fonts and less text lead to psychological acceptance coupled with a comfortable and attractive environment where children could read</a:t>
            </a:r>
          </a:p>
          <a:p>
            <a:r>
              <a:rPr lang="en-IN" sz="2000" dirty="0" smtClean="0"/>
              <a:t>Little adult intervention</a:t>
            </a:r>
          </a:p>
          <a:p>
            <a:r>
              <a:rPr lang="en-IN" sz="2000" dirty="0" smtClean="0"/>
              <a:t>Arthur Foot Academy kids reading</a:t>
            </a:r>
          </a:p>
          <a:p>
            <a:r>
              <a:rPr lang="en-IN" sz="2000" dirty="0" smtClean="0"/>
              <a:t>NDMC libraries kids reading</a:t>
            </a: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backup\AF_photoshoots\Ujhani photo shoots by Karan\new photoshoot\School\389A9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62845" cy="21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backup\AF_photoshoots\Ujhani photo shoots by Karan\new photoshoot\School\389A9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799"/>
            <a:ext cx="2893952" cy="20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backup\AF_AP Data Photographs\Govt\MCD\Kalkaji SMCD School Slum 1\activity\IMG-20180807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56" y="1628798"/>
            <a:ext cx="1565197" cy="20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backup\AF_AP Data Photographs\Govt\MCD\Kalkaji SMCD School Slum 1\activity\IMG-20180807-WA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4" y="4005064"/>
            <a:ext cx="2948866" cy="22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backup\AF_AP Data Photographs\Govt\NDMC\NDMC PRIMARY SCHOOL\NDMC Schools Phase 1\NDMC RK Ashram Marg\after installation\R K ashram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3475610" cy="23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Aims in establishing the library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1600" dirty="0" smtClean="0"/>
              <a:t>Developing a love for reading</a:t>
            </a:r>
          </a:p>
          <a:p>
            <a:r>
              <a:rPr lang="en-IN" sz="1600" dirty="0" smtClean="0"/>
              <a:t>reducing the gap between a child and a book</a:t>
            </a:r>
          </a:p>
          <a:p>
            <a:r>
              <a:rPr lang="en-IN" sz="1600" dirty="0" smtClean="0"/>
              <a:t>Developing a habit of reading by providing a comfortable environment, </a:t>
            </a:r>
          </a:p>
          <a:p>
            <a:r>
              <a:rPr lang="en-IN" sz="1600" dirty="0" smtClean="0"/>
              <a:t>attractive books meeting all literacy levels, </a:t>
            </a:r>
          </a:p>
          <a:p>
            <a:r>
              <a:rPr lang="en-IN" sz="1600" dirty="0" smtClean="0"/>
              <a:t>colourful illustrations supporting comprehension and reducing adult interventions. </a:t>
            </a:r>
          </a:p>
          <a:p>
            <a:r>
              <a:rPr lang="en-IN" sz="1600" dirty="0" smtClean="0"/>
              <a:t>3. Making a child read independently and hence confidently. </a:t>
            </a:r>
          </a:p>
          <a:p>
            <a:r>
              <a:rPr lang="en-IN" sz="1600" dirty="0" smtClean="0"/>
              <a:t>Making books children’s friends. </a:t>
            </a:r>
          </a:p>
          <a:p>
            <a:r>
              <a:rPr lang="en-IN" sz="1600" dirty="0" smtClean="0"/>
              <a:t>Eventually this would help the Foundation reach the level where children read books fluently for their age,expressedthemselvesverballythroughshortstoriesorthoughillustratingstories.</a:t>
            </a:r>
          </a:p>
          <a:p>
            <a:r>
              <a:rPr lang="en-IN" sz="1600" dirty="0" smtClean="0"/>
              <a:t>PIC OF KIDS READING; HAPPY KIDS</a:t>
            </a:r>
            <a:endParaRPr lang="en-IN" sz="1600" dirty="0"/>
          </a:p>
        </p:txBody>
      </p:sp>
      <p:pic>
        <p:nvPicPr>
          <p:cNvPr id="1026" name="Picture 2" descr="H:\backup\AF_AP Data Photographs\Govt\NDMC\NDMC PRIMARY SCHOOL\NDMC Schools Phase 1\NDMC Kaka Nagar 2017\inaguration\IMG_1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1159</Words>
  <Application>Microsoft Office PowerPoint</Application>
  <PresentationFormat>On-screen Show (4:3)</PresentationFormat>
  <Paragraphs>289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Office Theme</vt:lpstr>
      <vt:lpstr>Library Initiative</vt:lpstr>
      <vt:lpstr>PowerPoint Presentation</vt:lpstr>
      <vt:lpstr>Reading to the mind is what gymnasium is to the body </vt:lpstr>
      <vt:lpstr>A child who read is an adult who thinks... and</vt:lpstr>
      <vt:lpstr>Need for DONATING a Library in low income group schools</vt:lpstr>
      <vt:lpstr>Need for a library in  NDMC Primary School – Kamraj </vt:lpstr>
      <vt:lpstr>Proposed Library</vt:lpstr>
      <vt:lpstr>PowerPoint Presentation</vt:lpstr>
      <vt:lpstr>Aims in establishing the library</vt:lpstr>
      <vt:lpstr>Completed Project pics</vt:lpstr>
      <vt:lpstr>Due Diligence</vt:lpstr>
      <vt:lpstr>Due Digilence</vt:lpstr>
      <vt:lpstr>Proposed Library Room</vt:lpstr>
      <vt:lpstr>PowerPoint Presentation</vt:lpstr>
      <vt:lpstr>Civil work </vt:lpstr>
      <vt:lpstr>Design the Library </vt:lpstr>
      <vt:lpstr>Fund Raising</vt:lpstr>
      <vt:lpstr>PowerPoint Presentation</vt:lpstr>
      <vt:lpstr>Painting and Civil Work </vt:lpstr>
      <vt:lpstr>Ordering the Materials</vt:lpstr>
      <vt:lpstr>Materials Collect on Site</vt:lpstr>
      <vt:lpstr>Day 2</vt:lpstr>
      <vt:lpstr>PowerPoint Presentation</vt:lpstr>
      <vt:lpstr>PowerPoint Presentation</vt:lpstr>
      <vt:lpstr>Day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Initiative</dc:title>
  <dc:creator>Admin</dc:creator>
  <cp:lastModifiedBy>Jaishree Goyal</cp:lastModifiedBy>
  <cp:revision>37</cp:revision>
  <dcterms:created xsi:type="dcterms:W3CDTF">2018-10-09T13:36:56Z</dcterms:created>
  <dcterms:modified xsi:type="dcterms:W3CDTF">2018-10-12T13:06:03Z</dcterms:modified>
</cp:coreProperties>
</file>