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4000" dirty="0" smtClean="0"/>
              <a:t>Program Reading Fluently</a:t>
            </a:r>
            <a:r>
              <a:rPr lang="en-IN" sz="4000" dirty="0"/>
              <a:t/>
            </a:r>
            <a:br>
              <a:rPr lang="en-IN" sz="4000" dirty="0"/>
            </a:br>
            <a:r>
              <a:rPr lang="en-IN" sz="2300" dirty="0" smtClean="0"/>
              <a:t>Reading fluently with comprehension in English</a:t>
            </a:r>
            <a:r>
              <a:rPr lang="en-IN" sz="2300" dirty="0"/>
              <a:t/>
            </a:r>
            <a:br>
              <a:rPr lang="en-IN" sz="2300" dirty="0"/>
            </a:br>
            <a:r>
              <a:rPr lang="en-IN" sz="2200" dirty="0" smtClean="0"/>
              <a:t/>
            </a:r>
            <a:br>
              <a:rPr lang="en-IN" sz="2200" dirty="0" smtClean="0"/>
            </a:br>
            <a:endParaRPr lang="en-IN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632538"/>
            <a:ext cx="7315200" cy="914400"/>
          </a:xfrm>
        </p:spPr>
        <p:txBody>
          <a:bodyPr>
            <a:normAutofit/>
          </a:bodyPr>
          <a:lstStyle/>
          <a:p>
            <a:r>
              <a:rPr lang="en-IN" sz="1800" dirty="0" err="1" smtClean="0"/>
              <a:t>Pustakalaya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15536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Reality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Mismatch between the available reading materials and the required reading materials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Text books, Library </a:t>
            </a:r>
            <a:r>
              <a:rPr lang="en-US" dirty="0" smtClean="0"/>
              <a:t>books, post pandemic has seen a dramatic drop in reading</a:t>
            </a:r>
            <a:r>
              <a:rPr lang="en-US" dirty="0" smtClean="0"/>
              <a:t> levels</a:t>
            </a:r>
            <a:endParaRPr lang="en-US" dirty="0" smtClean="0"/>
          </a:p>
          <a:p>
            <a:pPr marL="502920" lvl="1" indent="0">
              <a:buNone/>
            </a:pPr>
            <a:endParaRPr lang="en-US" dirty="0" smtClean="0"/>
          </a:p>
          <a:p>
            <a:r>
              <a:rPr lang="en-US" dirty="0" smtClean="0"/>
              <a:t>Paucity of reading resources for the lesser privileged</a:t>
            </a:r>
          </a:p>
          <a:p>
            <a:pPr lvl="1"/>
            <a:r>
              <a:rPr lang="en-US" dirty="0" smtClean="0"/>
              <a:t>Economic feasibility</a:t>
            </a:r>
          </a:p>
          <a:p>
            <a:pPr lvl="2"/>
            <a:r>
              <a:rPr lang="en-US" dirty="0" smtClean="0"/>
              <a:t>Published for the people with purchasing power</a:t>
            </a:r>
          </a:p>
          <a:p>
            <a:pPr lvl="2"/>
            <a:r>
              <a:rPr lang="en-US" dirty="0" smtClean="0"/>
              <a:t>The lesser privileged needs go ignored</a:t>
            </a:r>
          </a:p>
          <a:p>
            <a:r>
              <a:rPr lang="en-US" dirty="0" smtClean="0"/>
              <a:t>Our society needs an English speaking future generation</a:t>
            </a:r>
          </a:p>
          <a:p>
            <a:pPr lvl="1"/>
            <a:r>
              <a:rPr lang="en-US" dirty="0" smtClean="0"/>
              <a:t>Deep rooted complex due to slavery</a:t>
            </a:r>
            <a:endParaRPr lang="en-IN" dirty="0"/>
          </a:p>
          <a:p>
            <a:pPr lvl="1"/>
            <a:r>
              <a:rPr lang="en-US" dirty="0" smtClean="0"/>
              <a:t>English language is spoken in majority of the countries</a:t>
            </a:r>
          </a:p>
          <a:p>
            <a:pPr lvl="1"/>
            <a:r>
              <a:rPr lang="en-US" dirty="0" smtClean="0"/>
              <a:t>Adults pass on their complex to the younger generation, our children are under pressure to ape the west</a:t>
            </a:r>
            <a:endParaRPr lang="en-IN" dirty="0"/>
          </a:p>
          <a:p>
            <a:pPr lvl="0"/>
            <a:r>
              <a:rPr lang="en-IN" dirty="0" smtClean="0"/>
              <a:t>Pain points remain unattended </a:t>
            </a:r>
          </a:p>
          <a:p>
            <a:pPr lvl="1"/>
            <a:r>
              <a:rPr lang="en-IN" dirty="0" smtClean="0"/>
              <a:t>No voice due to our Indian culture, role of patriarchy </a:t>
            </a:r>
          </a:p>
          <a:p>
            <a:pPr lvl="0"/>
            <a:r>
              <a:rPr lang="en-IN" dirty="0" smtClean="0"/>
              <a:t>A child’s competence has nothing to do with the socio-economic conditions</a:t>
            </a:r>
          </a:p>
          <a:p>
            <a:pPr lvl="1"/>
            <a:r>
              <a:rPr lang="en-IN" dirty="0" smtClean="0"/>
              <a:t>Creating access and exposure</a:t>
            </a:r>
          </a:p>
          <a:p>
            <a:pPr lvl="0"/>
            <a:r>
              <a:rPr lang="en-IN" dirty="0" smtClean="0"/>
              <a:t>Rote Learning </a:t>
            </a:r>
            <a:endParaRPr lang="en-IN" dirty="0"/>
          </a:p>
          <a:p>
            <a:pPr lvl="1"/>
            <a:r>
              <a:rPr lang="en-IN" dirty="0" smtClean="0"/>
              <a:t>Insensitivity of the educations in the position of authority</a:t>
            </a:r>
          </a:p>
          <a:p>
            <a:pPr lvl="2"/>
            <a:r>
              <a:rPr lang="en-IN" dirty="0" smtClean="0"/>
              <a:t>For example, having a textbook like Marigold in class 1</a:t>
            </a:r>
            <a:endParaRPr lang="en-IN" dirty="0"/>
          </a:p>
          <a:p>
            <a:pPr lvl="0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701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Pustakalaya</a:t>
            </a:r>
            <a:r>
              <a:rPr lang="en-IN" dirty="0" smtClean="0"/>
              <a:t> </a:t>
            </a:r>
            <a:r>
              <a:rPr lang="en-IN" dirty="0" smtClean="0"/>
              <a:t>attempts </a:t>
            </a:r>
            <a:r>
              <a:rPr lang="en-IN" dirty="0" smtClean="0"/>
              <a:t>to be sensitive to the Ed crisis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Through a carefully curated staggered reading resources that takes a child psychologically and cognitively from ‘I can’t read’ to  ‘I can read’.</a:t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Plugging the missing link in Pedagogy</a:t>
            </a:r>
          </a:p>
          <a:p>
            <a:pPr lvl="1"/>
            <a:r>
              <a:rPr lang="en-IN" dirty="0" smtClean="0"/>
              <a:t>Futility of the prescribed curriculum textbook </a:t>
            </a:r>
          </a:p>
          <a:p>
            <a:pPr lvl="1"/>
            <a:r>
              <a:rPr lang="en-IN" dirty="0"/>
              <a:t>Uniformity using the technique of reading</a:t>
            </a:r>
          </a:p>
          <a:p>
            <a:r>
              <a:rPr lang="en-IN" dirty="0" smtClean="0"/>
              <a:t>Relevant reading material </a:t>
            </a:r>
          </a:p>
          <a:p>
            <a:pPr lvl="1"/>
            <a:r>
              <a:rPr lang="en-IN" dirty="0"/>
              <a:t>Reading material with familiar </a:t>
            </a:r>
            <a:r>
              <a:rPr lang="en-IN" dirty="0" smtClean="0"/>
              <a:t>and also </a:t>
            </a:r>
            <a:r>
              <a:rPr lang="en-IN" dirty="0"/>
              <a:t>limited word list.</a:t>
            </a:r>
          </a:p>
          <a:p>
            <a:pPr lvl="1"/>
            <a:r>
              <a:rPr lang="en-IN" dirty="0" smtClean="0"/>
              <a:t>Reading materials that connects the reading level with the cognitive needs.</a:t>
            </a:r>
          </a:p>
          <a:p>
            <a:r>
              <a:rPr lang="en-IN" dirty="0" smtClean="0"/>
              <a:t>Levelling up the rigor systematically through out the learning year.</a:t>
            </a:r>
          </a:p>
          <a:p>
            <a:pPr marL="0" indent="0">
              <a:buNone/>
            </a:pPr>
            <a:endParaRPr lang="en-IN" dirty="0" smtClean="0"/>
          </a:p>
          <a:p>
            <a:pPr lvl="1"/>
            <a:endParaRPr lang="en-IN" dirty="0" smtClean="0"/>
          </a:p>
          <a:p>
            <a:pPr lvl="3"/>
            <a:endParaRPr lang="en-US" dirty="0" smtClean="0"/>
          </a:p>
          <a:p>
            <a:pPr lvl="1"/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45887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Our value proposition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/>
              <a:t>S</a:t>
            </a:r>
            <a:r>
              <a:rPr lang="en-IN" dirty="0" smtClean="0"/>
              <a:t>taggered </a:t>
            </a:r>
            <a:r>
              <a:rPr lang="en-IN" dirty="0" smtClean="0"/>
              <a:t>reading </a:t>
            </a:r>
            <a:r>
              <a:rPr lang="en-IN" dirty="0" smtClean="0"/>
              <a:t>resource</a:t>
            </a:r>
            <a:endParaRPr lang="en-IN" dirty="0" smtClean="0"/>
          </a:p>
          <a:p>
            <a:pPr lvl="1"/>
            <a:r>
              <a:rPr lang="en-IN" dirty="0" smtClean="0"/>
              <a:t>Blending sounds for CVC words</a:t>
            </a:r>
          </a:p>
          <a:p>
            <a:pPr lvl="1"/>
            <a:r>
              <a:rPr lang="en-IN" dirty="0" smtClean="0"/>
              <a:t>Sentence books with CVC words, classified sound familywise</a:t>
            </a:r>
          </a:p>
          <a:p>
            <a:pPr lvl="1"/>
            <a:r>
              <a:rPr lang="en-IN" dirty="0" smtClean="0"/>
              <a:t>Full story experience creating the ‘I can read’ imprint</a:t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Breaking free from rote learning </a:t>
            </a:r>
          </a:p>
          <a:p>
            <a:pPr lvl="1"/>
            <a:r>
              <a:rPr lang="en-IN" dirty="0" smtClean="0"/>
              <a:t>Learning the technique of reading</a:t>
            </a:r>
          </a:p>
          <a:p>
            <a:pPr lvl="1"/>
            <a:r>
              <a:rPr lang="en-IN" dirty="0" smtClean="0"/>
              <a:t>Building organic cognitive connections</a:t>
            </a:r>
          </a:p>
          <a:p>
            <a:pPr lvl="1"/>
            <a:r>
              <a:rPr lang="en-IN" dirty="0"/>
              <a:t>No fear of English language</a:t>
            </a:r>
          </a:p>
          <a:p>
            <a:pPr lvl="1"/>
            <a:r>
              <a:rPr lang="en-IN" dirty="0" smtClean="0"/>
              <a:t>Sowing the seeds for reading fluently with comprehension</a:t>
            </a:r>
          </a:p>
          <a:p>
            <a:pPr lvl="1"/>
            <a:r>
              <a:rPr lang="en-IN" dirty="0" smtClean="0"/>
              <a:t>Being learning ready for school</a:t>
            </a:r>
          </a:p>
          <a:p>
            <a:pPr marL="502920" lvl="1" indent="0">
              <a:buNone/>
            </a:pPr>
            <a:endParaRPr lang="en-IN" dirty="0" smtClean="0"/>
          </a:p>
          <a:p>
            <a:pPr lvl="1"/>
            <a:endParaRPr lang="en-IN" dirty="0" smtClean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156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The USP </a:t>
            </a:r>
            <a:r>
              <a:rPr lang="en-IN" dirty="0" smtClean="0"/>
              <a:t>of the books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lvl="1" indent="0">
              <a:buNone/>
            </a:pPr>
            <a:endParaRPr lang="en-IN" dirty="0" smtClean="0"/>
          </a:p>
          <a:p>
            <a:pPr lvl="1"/>
            <a:r>
              <a:rPr lang="en-IN" dirty="0" smtClean="0"/>
              <a:t>Empowering the masses with a </a:t>
            </a:r>
            <a:r>
              <a:rPr lang="en-IN" b="1" dirty="0" smtClean="0"/>
              <a:t>strong foundation</a:t>
            </a:r>
            <a:r>
              <a:rPr lang="en-IN" dirty="0" smtClean="0"/>
              <a:t> in English language fluency.</a:t>
            </a:r>
            <a:br>
              <a:rPr lang="en-IN" dirty="0" smtClean="0"/>
            </a:br>
            <a:endParaRPr lang="en-IN" dirty="0" smtClean="0"/>
          </a:p>
          <a:p>
            <a:pPr lvl="1"/>
            <a:r>
              <a:rPr lang="en-IN" dirty="0" smtClean="0"/>
              <a:t>Reading material with a </a:t>
            </a:r>
            <a:r>
              <a:rPr lang="en-IN" b="1" dirty="0" smtClean="0"/>
              <a:t>limited vocabulary </a:t>
            </a:r>
            <a:r>
              <a:rPr lang="en-IN" dirty="0" smtClean="0"/>
              <a:t>list that matches daily language usage.</a:t>
            </a:r>
            <a:br>
              <a:rPr lang="en-IN" dirty="0" smtClean="0"/>
            </a:br>
            <a:endParaRPr lang="en-IN" dirty="0" smtClean="0"/>
          </a:p>
          <a:p>
            <a:pPr lvl="1"/>
            <a:r>
              <a:rPr lang="en-IN" b="1" dirty="0" smtClean="0"/>
              <a:t>Cognitive needs and reading content are carefully mapped.</a:t>
            </a:r>
          </a:p>
          <a:p>
            <a:pPr lvl="1"/>
            <a:r>
              <a:rPr lang="en-IN" dirty="0" smtClean="0"/>
              <a:t>Staggered reading material to </a:t>
            </a:r>
            <a:r>
              <a:rPr lang="en-IN" b="1" dirty="0" smtClean="0"/>
              <a:t>continually push the rigor </a:t>
            </a:r>
            <a:r>
              <a:rPr lang="en-IN" dirty="0" smtClean="0"/>
              <a:t>through out the year.</a:t>
            </a:r>
          </a:p>
          <a:p>
            <a:pPr lvl="1"/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051696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Our Hope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sz="3000" dirty="0" smtClean="0"/>
              <a:t>Our</a:t>
            </a:r>
            <a:r>
              <a:rPr lang="en-IN" sz="3000" dirty="0" smtClean="0"/>
              <a:t> </a:t>
            </a:r>
            <a:r>
              <a:rPr lang="en-IN" sz="3000" dirty="0" smtClean="0"/>
              <a:t>book set is the resource </a:t>
            </a:r>
            <a:r>
              <a:rPr lang="en-IN" sz="3000" dirty="0" smtClean="0"/>
              <a:t>through we hope</a:t>
            </a:r>
            <a:r>
              <a:rPr lang="en-IN" sz="3000" dirty="0" smtClean="0"/>
              <a:t>  </a:t>
            </a:r>
            <a:r>
              <a:rPr lang="en-IN" sz="3000" dirty="0" smtClean="0"/>
              <a:t>to see every school with this wonderful reading material.</a:t>
            </a:r>
          </a:p>
        </p:txBody>
      </p:sp>
    </p:spTree>
    <p:extLst>
      <p:ext uri="{BB962C8B-B14F-4D97-AF65-F5344CB8AC3E}">
        <p14:creationId xmlns:p14="http://schemas.microsoft.com/office/powerpoint/2010/main" val="84178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Contact 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dirty="0" smtClean="0"/>
              <a:t>www.pustakalayaproject.com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8104485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320</TotalTime>
  <Words>114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Frame</vt:lpstr>
      <vt:lpstr>Program Reading Fluently Reading fluently with comprehension in English  </vt:lpstr>
      <vt:lpstr>Reality</vt:lpstr>
      <vt:lpstr>Pustakalaya attempts to be sensitive to the Ed crisis</vt:lpstr>
      <vt:lpstr>Our value proposition</vt:lpstr>
      <vt:lpstr> The USP of the books</vt:lpstr>
      <vt:lpstr> Our Hope</vt:lpstr>
      <vt:lpstr> 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Fluency</dc:title>
  <dc:creator>jaishree goyal</dc:creator>
  <cp:lastModifiedBy>jaishree goyal</cp:lastModifiedBy>
  <cp:revision>22</cp:revision>
  <dcterms:created xsi:type="dcterms:W3CDTF">2022-10-31T10:47:56Z</dcterms:created>
  <dcterms:modified xsi:type="dcterms:W3CDTF">2023-03-03T08:19:44Z</dcterms:modified>
</cp:coreProperties>
</file>